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56225-131A-487A-B20B-4BE2E28E684A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C4CF8-600F-41D9-A4CE-74AD476B129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62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>
            <a:extLst>
              <a:ext uri="{FF2B5EF4-FFF2-40B4-BE49-F238E27FC236}">
                <a16:creationId xmlns:a16="http://schemas.microsoft.com/office/drawing/2014/main" id="{3E9EB4F5-0933-41F8-B73C-992001069A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7651" name="Espace réservé des commentaires 2">
            <a:extLst>
              <a:ext uri="{FF2B5EF4-FFF2-40B4-BE49-F238E27FC236}">
                <a16:creationId xmlns:a16="http://schemas.microsoft.com/office/drawing/2014/main" id="{4C8E7F64-ED30-45CC-9996-16C02D44C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H" altLang="fr-FR"/>
          </a:p>
        </p:txBody>
      </p:sp>
      <p:sp>
        <p:nvSpPr>
          <p:cNvPr id="27652" name="Espace réservé du pied de page 3">
            <a:extLst>
              <a:ext uri="{FF2B5EF4-FFF2-40B4-BE49-F238E27FC236}">
                <a16:creationId xmlns:a16="http://schemas.microsoft.com/office/drawing/2014/main" id="{4A190888-1559-41CA-8B4E-38E34087D72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endParaRPr lang="fr-FR" altLang="fr-FR">
              <a:latin typeface="Arial Narrow" panose="020B0606020202030204" pitchFamily="34" charset="0"/>
            </a:endParaRPr>
          </a:p>
        </p:txBody>
      </p:sp>
      <p:sp>
        <p:nvSpPr>
          <p:cNvPr id="27653" name="Espace réservé du numéro de diapositive 4">
            <a:extLst>
              <a:ext uri="{FF2B5EF4-FFF2-40B4-BE49-F238E27FC236}">
                <a16:creationId xmlns:a16="http://schemas.microsoft.com/office/drawing/2014/main" id="{2E17F3F5-D4AA-4327-992B-8FD9E8919C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fld id="{968EACD3-1E5E-43FE-B679-272839BA217A}" type="slidenum">
              <a:rPr lang="fr-FR" altLang="fr-FR">
                <a:latin typeface="Arial Narrow" panose="020B0606020202030204" pitchFamily="34" charset="0"/>
              </a:rPr>
              <a:pPr/>
              <a:t>1</a:t>
            </a:fld>
            <a:endParaRPr lang="fr-FR" altLang="fr-FR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4BE4D4-B8BC-4A98-8C77-C2C9222B4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31046F8-A082-4187-9E7C-C07B0F1A4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ABF0FB-B50A-4411-ADEE-97983A025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F259-7EC5-4FB7-B4F1-26B5B07682B6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FA12BD-90B8-4ED3-84C4-CFF72EB8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D908F1-8E74-4426-B61D-F9A2D4D8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BC77-0251-4AB7-A886-AD37D7DFBD9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5743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EF2E30-91BF-4ED1-AE4F-439C1A38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8DE3D84-AA0E-4754-96D0-2F11804B6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F66013-41B7-4D65-87B4-A4EEB0481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F259-7EC5-4FB7-B4F1-26B5B07682B6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11A4A7-9916-431E-9392-9699EAC2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C97072-0CA4-4E91-92AA-7F0D769E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BC77-0251-4AB7-A886-AD37D7DFBD9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4726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B4FBB05-B9A2-4C91-834E-8C4308CD1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CF2625-D5F7-4AF6-970D-D404A1B1F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8D1B6C-AAAF-438A-B172-1EA0EB77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F259-7EC5-4FB7-B4F1-26B5B07682B6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14AC7B-421C-46AE-B932-A6FC5C21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03AEC3-0374-47C0-873D-AF0AA660A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BC77-0251-4AB7-A886-AD37D7DFBD9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4965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2A90CE-DE4E-47CA-B5A2-AD3A2F29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2953EC-323E-44E9-9C98-BDAA78B12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348399-C75D-488F-A112-13BC3B6BB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F259-7EC5-4FB7-B4F1-26B5B07682B6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E23DD3-B869-4BEB-8699-829B1DAC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723E9-461A-4DD6-9D06-BE7FBC0AA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BC77-0251-4AB7-A886-AD37D7DFBD9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1666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A4A70E-7618-4F58-B9F8-25C6F237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E3A0EA-706B-4A9D-91BF-8E231BAF6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2B80B4-2A88-47ED-BB01-2AC9AD6D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F259-7EC5-4FB7-B4F1-26B5B07682B6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6DA55E-A5F7-4576-B9CD-F5D1E7AED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300085-029F-41C2-8147-9B00A7699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BC77-0251-4AB7-A886-AD37D7DFBD9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6816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E6BC93-325D-4D7A-B9E8-E37C466F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3C148F-9FCA-4461-B6D9-119FA1C15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3AA057-D8AE-40E9-A030-07A1C61DF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AF3C5B-7314-443D-9604-62E9EB69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F259-7EC5-4FB7-B4F1-26B5B07682B6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73FE20-6FFD-4166-8278-3A55E9255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F5D776-645E-43A0-8A3E-2E18274A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BC77-0251-4AB7-A886-AD37D7DFBD9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9021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1D3829-B2C6-4F96-B57B-8A5FE19B3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13E3F3-A6F7-4233-B3EE-497E7D74E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570684-AFDF-4025-92B9-27E31312E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6FAB46C-52E7-464A-B1F1-B326E36A7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ECDBAB2-78AB-481D-A55D-8A7A0143A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165BD8A-B31B-46AF-BEE6-854393F6F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F259-7EC5-4FB7-B4F1-26B5B07682B6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1D6E202-3A96-47F3-A131-5C694E65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6D0632-FB30-48C5-AD84-7B8494DC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BC77-0251-4AB7-A886-AD37D7DFBD9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9107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701597-23EB-4F1D-92BE-A260DB0EB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5215B5B-DA99-4C1C-A953-ABFD7C7D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F259-7EC5-4FB7-B4F1-26B5B07682B6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8F23D0B-B68D-4348-985E-13ADAABD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988C402-F757-4DC2-ABB8-3924D65CA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BC77-0251-4AB7-A886-AD37D7DFBD9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2514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CF17622-0B0D-4FFF-8939-D271756D8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F259-7EC5-4FB7-B4F1-26B5B07682B6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76E0F38-45FD-4FAB-B080-65E34AE7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38AB8A-109F-45BC-B46A-C27DB7D93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BC77-0251-4AB7-A886-AD37D7DFBD9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1989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636CEA-1D43-4DCE-A035-84691DFD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5B0CF3-C31C-423B-9A52-197B237C3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D9E01E-B036-4D48-A64B-B9DAEF682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CB758F-EDB8-4333-BA6C-92CDD828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F259-7EC5-4FB7-B4F1-26B5B07682B6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2A358F-C81E-47B6-97AD-0002FC844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65A8EF-26F6-42BC-BA7E-43695416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BC77-0251-4AB7-A886-AD37D7DFBD9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316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BA60C-4DEF-4CDC-8C2E-77E52BEE5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0146442-4B18-417D-8EF8-75BF28E31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5A0194-22D0-4B66-9060-26F4D02F9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D1B486-16D6-435C-877F-8DEC0B7F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F259-7EC5-4FB7-B4F1-26B5B07682B6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E9ECC2-C1DC-430F-94EE-EB225C3F0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4CA981-5FE7-4CDB-AD50-E03A3BBA5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BC77-0251-4AB7-A886-AD37D7DFBD9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3464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B2A30F7-4619-4129-BC75-37E75D979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6D406F-AC59-4EDF-AF27-4F86EA5A3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355537-AC6B-4E3F-BAB6-67A3A4D3C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4F259-7EC5-4FB7-B4F1-26B5B07682B6}" type="datetimeFigureOut">
              <a:rPr lang="fr-CH" smtClean="0"/>
              <a:t>27.09.2021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7FBEAA-AA89-4DEE-A447-AECFFB656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FBC18F-C364-4855-8015-A5F65CA72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FBC77-0251-4AB7-A886-AD37D7DFBD9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365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D6FD3740-9C14-43A6-8451-15D3C2EEF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575" y="468313"/>
            <a:ext cx="8229600" cy="711200"/>
          </a:xfrm>
        </p:spPr>
        <p:txBody>
          <a:bodyPr>
            <a:normAutofit fontScale="90000"/>
          </a:bodyPr>
          <a:lstStyle/>
          <a:p>
            <a:pPr defTabSz="536433">
              <a:defRPr/>
            </a:pPr>
            <a:r>
              <a:rPr lang="fr-CH" sz="2400" b="1" cap="all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Etapes classiques d’un Processus de vente d’entreprise</a:t>
            </a:r>
            <a:endParaRPr lang="fr-FR" sz="2400" b="1" cap="all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5" name="Rectangle à coins arrondis 44">
            <a:extLst>
              <a:ext uri="{FF2B5EF4-FFF2-40B4-BE49-F238E27FC236}">
                <a16:creationId xmlns:a16="http://schemas.microsoft.com/office/drawing/2014/main" id="{129EF889-55BB-4080-AD78-0FEB2AD26891}"/>
              </a:ext>
            </a:extLst>
          </p:cNvPr>
          <p:cNvSpPr/>
          <p:nvPr/>
        </p:nvSpPr>
        <p:spPr>
          <a:xfrm>
            <a:off x="9220200" y="3068638"/>
            <a:ext cx="1123950" cy="539750"/>
          </a:xfrm>
          <a:prstGeom prst="roundRect">
            <a:avLst/>
          </a:prstGeom>
          <a:solidFill>
            <a:srgbClr val="4691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H" sz="140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 Narrow"/>
              </a:rPr>
              <a:t>Contrat et paiement</a:t>
            </a:r>
            <a:endParaRPr lang="fr-FR" sz="1400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  <a:cs typeface="Arial Narrow"/>
            </a:endParaRPr>
          </a:p>
        </p:txBody>
      </p:sp>
      <p:sp>
        <p:nvSpPr>
          <p:cNvPr id="46" name="Chevron 45">
            <a:extLst>
              <a:ext uri="{FF2B5EF4-FFF2-40B4-BE49-F238E27FC236}">
                <a16:creationId xmlns:a16="http://schemas.microsoft.com/office/drawing/2014/main" id="{7ECABCC9-F6D5-4E16-8DC3-E0C9924B2376}"/>
              </a:ext>
            </a:extLst>
          </p:cNvPr>
          <p:cNvSpPr/>
          <p:nvPr/>
        </p:nvSpPr>
        <p:spPr>
          <a:xfrm>
            <a:off x="3863975" y="2997201"/>
            <a:ext cx="228600" cy="269875"/>
          </a:xfrm>
          <a:prstGeom prst="chevron">
            <a:avLst/>
          </a:prstGeom>
          <a:solidFill>
            <a:srgbClr val="C0D2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fr-FR" sz="140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Chevron 46">
            <a:extLst>
              <a:ext uri="{FF2B5EF4-FFF2-40B4-BE49-F238E27FC236}">
                <a16:creationId xmlns:a16="http://schemas.microsoft.com/office/drawing/2014/main" id="{05B3B93C-98BA-49BA-B1CE-CC5ADEFEEF9E}"/>
              </a:ext>
            </a:extLst>
          </p:cNvPr>
          <p:cNvSpPr/>
          <p:nvPr/>
        </p:nvSpPr>
        <p:spPr>
          <a:xfrm>
            <a:off x="5654675" y="3230564"/>
            <a:ext cx="228600" cy="269875"/>
          </a:xfrm>
          <a:prstGeom prst="chevron">
            <a:avLst/>
          </a:prstGeom>
          <a:solidFill>
            <a:srgbClr val="79A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fr-FR" sz="140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Chevron 47">
            <a:extLst>
              <a:ext uri="{FF2B5EF4-FFF2-40B4-BE49-F238E27FC236}">
                <a16:creationId xmlns:a16="http://schemas.microsoft.com/office/drawing/2014/main" id="{7E249061-5F7B-4119-B411-7DA10E42D2C6}"/>
              </a:ext>
            </a:extLst>
          </p:cNvPr>
          <p:cNvSpPr/>
          <p:nvPr/>
        </p:nvSpPr>
        <p:spPr>
          <a:xfrm>
            <a:off x="8891588" y="3230564"/>
            <a:ext cx="228600" cy="269875"/>
          </a:xfrm>
          <a:prstGeom prst="chevron">
            <a:avLst/>
          </a:prstGeom>
          <a:solidFill>
            <a:srgbClr val="4691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fr-FR" sz="140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Rectangle à coins arrondis 58">
            <a:extLst>
              <a:ext uri="{FF2B5EF4-FFF2-40B4-BE49-F238E27FC236}">
                <a16:creationId xmlns:a16="http://schemas.microsoft.com/office/drawing/2014/main" id="{73513B77-D075-4416-AB7B-626006B2477B}"/>
              </a:ext>
            </a:extLst>
          </p:cNvPr>
          <p:cNvSpPr/>
          <p:nvPr/>
        </p:nvSpPr>
        <p:spPr>
          <a:xfrm>
            <a:off x="4224338" y="1628775"/>
            <a:ext cx="1357312" cy="2992438"/>
          </a:xfrm>
          <a:prstGeom prst="roundRect">
            <a:avLst>
              <a:gd name="adj" fmla="val 5021"/>
            </a:avLst>
          </a:prstGeom>
          <a:noFill/>
          <a:ln w="9525" cap="flat" cmpd="sng" algn="ctr">
            <a:solidFill>
              <a:srgbClr val="C0D282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endParaRPr lang="fr-FR" sz="1400">
              <a:solidFill>
                <a:prstClr val="white"/>
              </a:solidFill>
            </a:endParaRPr>
          </a:p>
        </p:txBody>
      </p:sp>
      <p:sp>
        <p:nvSpPr>
          <p:cNvPr id="62" name="Rectangle à coins arrondis 61">
            <a:extLst>
              <a:ext uri="{FF2B5EF4-FFF2-40B4-BE49-F238E27FC236}">
                <a16:creationId xmlns:a16="http://schemas.microsoft.com/office/drawing/2014/main" id="{0EB4DD84-D829-4E53-8A12-4C677F008852}"/>
              </a:ext>
            </a:extLst>
          </p:cNvPr>
          <p:cNvSpPr/>
          <p:nvPr/>
        </p:nvSpPr>
        <p:spPr>
          <a:xfrm>
            <a:off x="6030913" y="3068638"/>
            <a:ext cx="1217612" cy="539750"/>
          </a:xfrm>
          <a:prstGeom prst="roundRect">
            <a:avLst/>
          </a:prstGeom>
          <a:solidFill>
            <a:srgbClr val="79A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H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 Narrow"/>
              </a:rPr>
              <a:t>Due diligence acheteurs</a:t>
            </a:r>
            <a:endParaRPr lang="fr-FR" sz="1400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  <a:cs typeface="Arial Narrow"/>
            </a:endParaRPr>
          </a:p>
        </p:txBody>
      </p:sp>
      <p:sp>
        <p:nvSpPr>
          <p:cNvPr id="63" name="Rectangle à coins arrondis 62">
            <a:extLst>
              <a:ext uri="{FF2B5EF4-FFF2-40B4-BE49-F238E27FC236}">
                <a16:creationId xmlns:a16="http://schemas.microsoft.com/office/drawing/2014/main" id="{4C31A83F-011F-47CA-8B66-9AA192E8A4C8}"/>
              </a:ext>
            </a:extLst>
          </p:cNvPr>
          <p:cNvSpPr/>
          <p:nvPr/>
        </p:nvSpPr>
        <p:spPr>
          <a:xfrm>
            <a:off x="7615238" y="3105150"/>
            <a:ext cx="1217612" cy="539750"/>
          </a:xfrm>
          <a:prstGeom prst="roundRect">
            <a:avLst/>
          </a:prstGeom>
          <a:solidFill>
            <a:srgbClr val="79A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H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 Narrow"/>
              </a:rPr>
              <a:t>Négociations finales</a:t>
            </a:r>
            <a:endParaRPr lang="fr-FR" sz="1400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  <a:cs typeface="Arial Narrow"/>
            </a:endParaRPr>
          </a:p>
        </p:txBody>
      </p:sp>
      <p:sp>
        <p:nvSpPr>
          <p:cNvPr id="64" name="Chevron 63">
            <a:extLst>
              <a:ext uri="{FF2B5EF4-FFF2-40B4-BE49-F238E27FC236}">
                <a16:creationId xmlns:a16="http://schemas.microsoft.com/office/drawing/2014/main" id="{B3EF94EC-162D-4F3B-BA0F-BAFA0D01AB82}"/>
              </a:ext>
            </a:extLst>
          </p:cNvPr>
          <p:cNvSpPr/>
          <p:nvPr/>
        </p:nvSpPr>
        <p:spPr>
          <a:xfrm>
            <a:off x="7307263" y="3213101"/>
            <a:ext cx="228600" cy="269875"/>
          </a:xfrm>
          <a:prstGeom prst="chevron">
            <a:avLst/>
          </a:prstGeom>
          <a:solidFill>
            <a:srgbClr val="79A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fr-FR" sz="140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Rectangle à coins arrondis 64">
            <a:extLst>
              <a:ext uri="{FF2B5EF4-FFF2-40B4-BE49-F238E27FC236}">
                <a16:creationId xmlns:a16="http://schemas.microsoft.com/office/drawing/2014/main" id="{0BDD392A-B7CB-4495-865E-CCC3E79A5778}"/>
              </a:ext>
            </a:extLst>
          </p:cNvPr>
          <p:cNvSpPr/>
          <p:nvPr/>
        </p:nvSpPr>
        <p:spPr>
          <a:xfrm>
            <a:off x="2351088" y="2798764"/>
            <a:ext cx="1441450" cy="630237"/>
          </a:xfrm>
          <a:prstGeom prst="roundRect">
            <a:avLst/>
          </a:prstGeom>
          <a:solidFill>
            <a:srgbClr val="C0D2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H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 Narrow"/>
              </a:rPr>
              <a:t>But des propriétaires</a:t>
            </a:r>
            <a:endParaRPr lang="fr-FR" sz="1400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  <a:cs typeface="Arial Narrow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2135DA5-9F2F-449F-A6BA-5EB161E453D9}"/>
              </a:ext>
            </a:extLst>
          </p:cNvPr>
          <p:cNvSpPr/>
          <p:nvPr/>
        </p:nvSpPr>
        <p:spPr>
          <a:xfrm>
            <a:off x="2241551" y="5722939"/>
            <a:ext cx="2974975" cy="73025"/>
          </a:xfrm>
          <a:prstGeom prst="rect">
            <a:avLst/>
          </a:prstGeom>
          <a:solidFill>
            <a:srgbClr val="C0D2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endParaRPr lang="fr-FR" sz="1400">
              <a:solidFill>
                <a:prstClr val="white"/>
              </a:solidFill>
            </a:endParaRPr>
          </a:p>
        </p:txBody>
      </p:sp>
      <p:sp>
        <p:nvSpPr>
          <p:cNvPr id="10253" name="ZoneTexte 67">
            <a:extLst>
              <a:ext uri="{FF2B5EF4-FFF2-40B4-BE49-F238E27FC236}">
                <a16:creationId xmlns:a16="http://schemas.microsoft.com/office/drawing/2014/main" id="{B1C60637-2D5D-4F2E-B030-8BB92623C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8163" y="5394325"/>
            <a:ext cx="1301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fr-CH" altLang="fr-FR" sz="1500">
                <a:solidFill>
                  <a:srgbClr val="404040"/>
                </a:solidFill>
                <a:latin typeface="Arial Narrow" panose="020B0606020202030204" pitchFamily="34" charset="0"/>
              </a:rPr>
              <a:t>Phase 1</a:t>
            </a:r>
            <a:endParaRPr lang="fr-FR" altLang="fr-FR" sz="1500">
              <a:solidFill>
                <a:srgbClr val="404040"/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D1D6755-08B3-4C4F-84B9-FF1D345E4C5E}"/>
              </a:ext>
            </a:extLst>
          </p:cNvPr>
          <p:cNvSpPr/>
          <p:nvPr/>
        </p:nvSpPr>
        <p:spPr>
          <a:xfrm>
            <a:off x="5445126" y="5730875"/>
            <a:ext cx="3108325" cy="71438"/>
          </a:xfrm>
          <a:prstGeom prst="rect">
            <a:avLst/>
          </a:prstGeom>
          <a:solidFill>
            <a:srgbClr val="79A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endParaRPr lang="fr-FR" sz="1400">
              <a:solidFill>
                <a:prstClr val="white"/>
              </a:solidFill>
            </a:endParaRPr>
          </a:p>
        </p:txBody>
      </p:sp>
      <p:sp>
        <p:nvSpPr>
          <p:cNvPr id="10255" name="ZoneTexte 70">
            <a:extLst>
              <a:ext uri="{FF2B5EF4-FFF2-40B4-BE49-F238E27FC236}">
                <a16:creationId xmlns:a16="http://schemas.microsoft.com/office/drawing/2014/main" id="{ED8D2F6D-AFC0-4EA4-8C23-F7EC620E0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188" y="5394325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fr-CH" altLang="fr-FR" sz="1500">
                <a:solidFill>
                  <a:srgbClr val="404040"/>
                </a:solidFill>
                <a:latin typeface="Arial Narrow" panose="020B0606020202030204" pitchFamily="34" charset="0"/>
              </a:rPr>
              <a:t>Phase 2</a:t>
            </a:r>
            <a:endParaRPr lang="fr-FR" altLang="fr-FR" sz="1500">
              <a:solidFill>
                <a:srgbClr val="404040"/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C8AE469-E626-4008-B8BA-A1ED21FB9AF2}"/>
              </a:ext>
            </a:extLst>
          </p:cNvPr>
          <p:cNvSpPr/>
          <p:nvPr/>
        </p:nvSpPr>
        <p:spPr>
          <a:xfrm>
            <a:off x="9048751" y="5730875"/>
            <a:ext cx="1439863" cy="71438"/>
          </a:xfrm>
          <a:prstGeom prst="rect">
            <a:avLst/>
          </a:prstGeom>
          <a:solidFill>
            <a:srgbClr val="4691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endParaRPr lang="fr-FR" sz="1400">
              <a:solidFill>
                <a:prstClr val="white"/>
              </a:solidFill>
            </a:endParaRPr>
          </a:p>
        </p:txBody>
      </p:sp>
      <p:sp>
        <p:nvSpPr>
          <p:cNvPr id="10257" name="ZoneTexte 72">
            <a:extLst>
              <a:ext uri="{FF2B5EF4-FFF2-40B4-BE49-F238E27FC236}">
                <a16:creationId xmlns:a16="http://schemas.microsoft.com/office/drawing/2014/main" id="{F70A34DB-8669-48F8-B547-5246E0959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626" y="5394325"/>
            <a:ext cx="881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fr-CH" altLang="fr-FR" sz="1500">
                <a:solidFill>
                  <a:srgbClr val="404040"/>
                </a:solidFill>
                <a:latin typeface="Arial Narrow" panose="020B0606020202030204" pitchFamily="34" charset="0"/>
              </a:rPr>
              <a:t>Phase 3</a:t>
            </a:r>
            <a:endParaRPr lang="fr-FR" altLang="fr-FR" sz="1500">
              <a:solidFill>
                <a:srgbClr val="404040"/>
              </a:solidFill>
              <a:latin typeface="Arial Narrow" panose="020B0606020202030204" pitchFamily="34" charset="0"/>
            </a:endParaRPr>
          </a:p>
        </p:txBody>
      </p:sp>
      <p:sp>
        <p:nvSpPr>
          <p:cNvPr id="10258" name="ZoneTexte 73">
            <a:extLst>
              <a:ext uri="{FF2B5EF4-FFF2-40B4-BE49-F238E27FC236}">
                <a16:creationId xmlns:a16="http://schemas.microsoft.com/office/drawing/2014/main" id="{72EFBDFA-7879-4E8C-A93E-892A98F3C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800" y="5857876"/>
            <a:ext cx="4719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fr-CH" altLang="fr-FR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Durée du projet : 12-24 mois</a:t>
            </a:r>
          </a:p>
        </p:txBody>
      </p:sp>
      <p:grpSp>
        <p:nvGrpSpPr>
          <p:cNvPr id="10259" name="Groupe 2">
            <a:extLst>
              <a:ext uri="{FF2B5EF4-FFF2-40B4-BE49-F238E27FC236}">
                <a16:creationId xmlns:a16="http://schemas.microsoft.com/office/drawing/2014/main" id="{26967238-3360-4548-83D9-2DFBA59C2863}"/>
              </a:ext>
            </a:extLst>
          </p:cNvPr>
          <p:cNvGrpSpPr>
            <a:grpSpLocks/>
          </p:cNvGrpSpPr>
          <p:nvPr/>
        </p:nvGrpSpPr>
        <p:grpSpPr bwMode="auto">
          <a:xfrm>
            <a:off x="4295776" y="1773239"/>
            <a:ext cx="1217613" cy="2719387"/>
            <a:chOff x="2363929" y="2522893"/>
            <a:chExt cx="1217164" cy="2719594"/>
          </a:xfrm>
        </p:grpSpPr>
        <p:sp>
          <p:nvSpPr>
            <p:cNvPr id="49" name="Rectangle à coins arrondis 48">
              <a:extLst>
                <a:ext uri="{FF2B5EF4-FFF2-40B4-BE49-F238E27FC236}">
                  <a16:creationId xmlns:a16="http://schemas.microsoft.com/office/drawing/2014/main" id="{EC25E45F-D238-48B3-848B-1F58DB7299C8}"/>
                </a:ext>
              </a:extLst>
            </p:cNvPr>
            <p:cNvSpPr/>
            <p:nvPr/>
          </p:nvSpPr>
          <p:spPr>
            <a:xfrm>
              <a:off x="2363929" y="2522893"/>
              <a:ext cx="1217164" cy="539791"/>
            </a:xfrm>
            <a:prstGeom prst="roundRect">
              <a:avLst/>
            </a:prstGeom>
            <a:solidFill>
              <a:srgbClr val="C0D28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CH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cs typeface="Arial Narrow"/>
                </a:rPr>
                <a:t>Evaluation</a:t>
              </a:r>
              <a:endParaRPr lang="fr-F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 Narrow"/>
              </a:endParaRPr>
            </a:p>
          </p:txBody>
        </p:sp>
        <p:sp>
          <p:nvSpPr>
            <p:cNvPr id="60" name="Rectangle à coins arrondis 59">
              <a:extLst>
                <a:ext uri="{FF2B5EF4-FFF2-40B4-BE49-F238E27FC236}">
                  <a16:creationId xmlns:a16="http://schemas.microsoft.com/office/drawing/2014/main" id="{F4FECEE7-50AB-40AD-8C71-A6E0B4C233E6}"/>
                </a:ext>
              </a:extLst>
            </p:cNvPr>
            <p:cNvSpPr/>
            <p:nvPr/>
          </p:nvSpPr>
          <p:spPr>
            <a:xfrm>
              <a:off x="2363929" y="3250023"/>
              <a:ext cx="1217164" cy="539791"/>
            </a:xfrm>
            <a:prstGeom prst="roundRect">
              <a:avLst/>
            </a:prstGeom>
            <a:solidFill>
              <a:srgbClr val="C0D28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CH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cs typeface="Arial Narrow"/>
                </a:rPr>
                <a:t>Identification</a:t>
              </a:r>
            </a:p>
            <a:p>
              <a:pPr algn="ctr">
                <a:defRPr/>
              </a:pPr>
              <a:r>
                <a:rPr lang="fr-FR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cs typeface="Arial Narrow"/>
                </a:rPr>
                <a:t>d</a:t>
              </a:r>
              <a:r>
                <a:rPr lang="fr-CH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cs typeface="Arial Narrow"/>
                </a:rPr>
                <a:t>’investisseurs</a:t>
              </a:r>
              <a:endParaRPr lang="fr-F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 Narrow"/>
              </a:endParaRPr>
            </a:p>
          </p:txBody>
        </p:sp>
        <p:sp>
          <p:nvSpPr>
            <p:cNvPr id="61" name="Rectangle à coins arrondis 60">
              <a:extLst>
                <a:ext uri="{FF2B5EF4-FFF2-40B4-BE49-F238E27FC236}">
                  <a16:creationId xmlns:a16="http://schemas.microsoft.com/office/drawing/2014/main" id="{4B0FCCA4-BE93-4E0D-A082-3C12751002B5}"/>
                </a:ext>
              </a:extLst>
            </p:cNvPr>
            <p:cNvSpPr/>
            <p:nvPr/>
          </p:nvSpPr>
          <p:spPr>
            <a:xfrm>
              <a:off x="2363929" y="3975566"/>
              <a:ext cx="1217164" cy="539791"/>
            </a:xfrm>
            <a:prstGeom prst="roundRect">
              <a:avLst/>
            </a:prstGeom>
            <a:solidFill>
              <a:srgbClr val="C0D28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CH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cs typeface="Arial Narrow"/>
                </a:rPr>
                <a:t>Dossier</a:t>
              </a:r>
              <a:br>
                <a:rPr lang="fr-CH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cs typeface="Arial Narrow"/>
                </a:rPr>
              </a:br>
              <a:r>
                <a:rPr lang="fr-CH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cs typeface="Arial Narrow"/>
                </a:rPr>
                <a:t>de vente</a:t>
              </a:r>
              <a:endParaRPr lang="fr-F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 Narrow"/>
              </a:endParaRPr>
            </a:p>
          </p:txBody>
        </p:sp>
        <p:sp>
          <p:nvSpPr>
            <p:cNvPr id="75" name="Rectangle à coins arrondis 74">
              <a:extLst>
                <a:ext uri="{FF2B5EF4-FFF2-40B4-BE49-F238E27FC236}">
                  <a16:creationId xmlns:a16="http://schemas.microsoft.com/office/drawing/2014/main" id="{D294A0FD-6101-4923-B4E9-9CB7D8A55086}"/>
                </a:ext>
              </a:extLst>
            </p:cNvPr>
            <p:cNvSpPr/>
            <p:nvPr/>
          </p:nvSpPr>
          <p:spPr>
            <a:xfrm>
              <a:off x="2363929" y="4702696"/>
              <a:ext cx="1217164" cy="539791"/>
            </a:xfrm>
            <a:prstGeom prst="roundRect">
              <a:avLst/>
            </a:prstGeom>
            <a:solidFill>
              <a:srgbClr val="C0D28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fr-CH" sz="140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cs typeface="Arial Narrow"/>
                </a:rPr>
                <a:t>Obtention</a:t>
              </a:r>
              <a:br>
                <a:rPr lang="fr-CH" sz="140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cs typeface="Arial Narrow"/>
                </a:rPr>
              </a:br>
              <a:r>
                <a:rPr lang="fr-CH" sz="140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cs typeface="Arial Narrow"/>
                </a:rPr>
                <a:t>d’offres</a:t>
              </a:r>
              <a:endParaRPr lang="fr-F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 Narrow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42BEB62-DACE-4786-87A6-9A3D13768ED5}"/>
              </a:ext>
            </a:extLst>
          </p:cNvPr>
          <p:cNvSpPr/>
          <p:nvPr/>
        </p:nvSpPr>
        <p:spPr>
          <a:xfrm>
            <a:off x="9618664" y="6381750"/>
            <a:ext cx="731837" cy="2873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grpSp>
        <p:nvGrpSpPr>
          <p:cNvPr id="10262" name="Groupe 11">
            <a:extLst>
              <a:ext uri="{FF2B5EF4-FFF2-40B4-BE49-F238E27FC236}">
                <a16:creationId xmlns:a16="http://schemas.microsoft.com/office/drawing/2014/main" id="{EA4C7E95-8B13-4EC6-816A-1150AB61AD8A}"/>
              </a:ext>
            </a:extLst>
          </p:cNvPr>
          <p:cNvGrpSpPr>
            <a:grpSpLocks/>
          </p:cNvGrpSpPr>
          <p:nvPr/>
        </p:nvGrpSpPr>
        <p:grpSpPr bwMode="auto">
          <a:xfrm>
            <a:off x="2205038" y="6207126"/>
            <a:ext cx="411162" cy="390525"/>
            <a:chOff x="899592" y="6381328"/>
            <a:chExt cx="288032" cy="288032"/>
          </a:xfrm>
        </p:grpSpPr>
        <p:sp>
          <p:nvSpPr>
            <p:cNvPr id="10" name="Carré corné 9">
              <a:extLst>
                <a:ext uri="{FF2B5EF4-FFF2-40B4-BE49-F238E27FC236}">
                  <a16:creationId xmlns:a16="http://schemas.microsoft.com/office/drawing/2014/main" id="{7BE87EC0-1686-4AEE-B676-FC8E751655B3}"/>
                </a:ext>
              </a:extLst>
            </p:cNvPr>
            <p:cNvSpPr/>
            <p:nvPr/>
          </p:nvSpPr>
          <p:spPr>
            <a:xfrm>
              <a:off x="899592" y="6381328"/>
              <a:ext cx="288032" cy="288032"/>
            </a:xfrm>
            <a:prstGeom prst="foldedCorner">
              <a:avLst/>
            </a:prstGeom>
            <a:solidFill>
              <a:schemeClr val="bg1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H"/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1C42A646-1CAD-4BD4-A66E-FE502B66E338}"/>
                </a:ext>
              </a:extLst>
            </p:cNvPr>
            <p:cNvSpPr/>
            <p:nvPr/>
          </p:nvSpPr>
          <p:spPr>
            <a:xfrm>
              <a:off x="935179" y="6457434"/>
              <a:ext cx="82295" cy="7610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H">
                <a:solidFill>
                  <a:schemeClr val="tx1"/>
                </a:solidFill>
              </a:endParaRPr>
            </a:p>
          </p:txBody>
        </p:sp>
      </p:grpSp>
      <p:sp>
        <p:nvSpPr>
          <p:cNvPr id="10263" name="ZoneTexte 30">
            <a:extLst>
              <a:ext uri="{FF2B5EF4-FFF2-40B4-BE49-F238E27FC236}">
                <a16:creationId xmlns:a16="http://schemas.microsoft.com/office/drawing/2014/main" id="{E0628B37-9CC8-4A9A-A067-2EA4C8D35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6264275"/>
            <a:ext cx="12255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fr-CH" altLang="fr-FR" sz="1100">
                <a:latin typeface="Arial Narrow" panose="020B0606020202030204" pitchFamily="34" charset="0"/>
              </a:rPr>
              <a:t>= Documents</a:t>
            </a:r>
          </a:p>
        </p:txBody>
      </p: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AD93C4F8-B8D7-4D03-A63D-120ECD6E5D1A}"/>
              </a:ext>
            </a:extLst>
          </p:cNvPr>
          <p:cNvCxnSpPr/>
          <p:nvPr/>
        </p:nvCxnSpPr>
        <p:spPr>
          <a:xfrm>
            <a:off x="5591176" y="1916113"/>
            <a:ext cx="5048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7F177F99-1B35-485A-AD31-B9AE524AFE0D}"/>
              </a:ext>
            </a:extLst>
          </p:cNvPr>
          <p:cNvCxnSpPr/>
          <p:nvPr/>
        </p:nvCxnSpPr>
        <p:spPr>
          <a:xfrm>
            <a:off x="5591175" y="2636838"/>
            <a:ext cx="5143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2D954E6C-F650-43B9-B14B-1F5E9D4CA8FA}"/>
              </a:ext>
            </a:extLst>
          </p:cNvPr>
          <p:cNvCxnSpPr>
            <a:endCxn id="54" idx="0"/>
          </p:cNvCxnSpPr>
          <p:nvPr/>
        </p:nvCxnSpPr>
        <p:spPr>
          <a:xfrm>
            <a:off x="5516564" y="3594100"/>
            <a:ext cx="644525" cy="71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A82A2028-E330-4DBB-AE88-2ED6C740467D}"/>
              </a:ext>
            </a:extLst>
          </p:cNvPr>
          <p:cNvCxnSpPr/>
          <p:nvPr/>
        </p:nvCxnSpPr>
        <p:spPr>
          <a:xfrm>
            <a:off x="4943476" y="4492625"/>
            <a:ext cx="3175" cy="376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BCD52DF5-D4FF-4F45-8320-4493199125A2}"/>
              </a:ext>
            </a:extLst>
          </p:cNvPr>
          <p:cNvCxnSpPr/>
          <p:nvPr/>
        </p:nvCxnSpPr>
        <p:spPr>
          <a:xfrm>
            <a:off x="3071814" y="3429000"/>
            <a:ext cx="3175" cy="585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3BF7AB2B-9B9A-48FB-A93B-A4E9C2635A58}"/>
              </a:ext>
            </a:extLst>
          </p:cNvPr>
          <p:cNvCxnSpPr/>
          <p:nvPr/>
        </p:nvCxnSpPr>
        <p:spPr>
          <a:xfrm>
            <a:off x="7088189" y="3617914"/>
            <a:ext cx="7937" cy="674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2A94808B-BF89-42EE-A7BC-CB4491A7626A}"/>
              </a:ext>
            </a:extLst>
          </p:cNvPr>
          <p:cNvCxnSpPr/>
          <p:nvPr/>
        </p:nvCxnSpPr>
        <p:spPr>
          <a:xfrm>
            <a:off x="8485188" y="3649663"/>
            <a:ext cx="17462" cy="59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necteur droit avec flèche 90">
            <a:extLst>
              <a:ext uri="{FF2B5EF4-FFF2-40B4-BE49-F238E27FC236}">
                <a16:creationId xmlns:a16="http://schemas.microsoft.com/office/drawing/2014/main" id="{51B27FC2-A692-434E-A399-136237E617C8}"/>
              </a:ext>
            </a:extLst>
          </p:cNvPr>
          <p:cNvCxnSpPr/>
          <p:nvPr/>
        </p:nvCxnSpPr>
        <p:spPr>
          <a:xfrm>
            <a:off x="9840913" y="3654425"/>
            <a:ext cx="0" cy="55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Carré corné 49">
            <a:extLst>
              <a:ext uri="{FF2B5EF4-FFF2-40B4-BE49-F238E27FC236}">
                <a16:creationId xmlns:a16="http://schemas.microsoft.com/office/drawing/2014/main" id="{9E6B01DA-0381-40D4-BC6A-764AB17D2AE0}"/>
              </a:ext>
            </a:extLst>
          </p:cNvPr>
          <p:cNvSpPr/>
          <p:nvPr/>
        </p:nvSpPr>
        <p:spPr>
          <a:xfrm>
            <a:off x="2292351" y="4062413"/>
            <a:ext cx="1731963" cy="1166812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Convention d’actionnaires</a:t>
            </a:r>
          </a:p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Statuts</a:t>
            </a:r>
          </a:p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PV du Conseil d’Administration </a:t>
            </a:r>
          </a:p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Mandat à des conseillers </a:t>
            </a:r>
          </a:p>
        </p:txBody>
      </p:sp>
      <p:sp>
        <p:nvSpPr>
          <p:cNvPr id="51" name="Carré corné 50">
            <a:extLst>
              <a:ext uri="{FF2B5EF4-FFF2-40B4-BE49-F238E27FC236}">
                <a16:creationId xmlns:a16="http://schemas.microsoft.com/office/drawing/2014/main" id="{AF2BA987-C2FA-4F83-9A69-D510C2138280}"/>
              </a:ext>
            </a:extLst>
          </p:cNvPr>
          <p:cNvSpPr/>
          <p:nvPr/>
        </p:nvSpPr>
        <p:spPr>
          <a:xfrm>
            <a:off x="6192838" y="1687514"/>
            <a:ext cx="766762" cy="390525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Rapport</a:t>
            </a:r>
          </a:p>
        </p:txBody>
      </p:sp>
      <p:sp>
        <p:nvSpPr>
          <p:cNvPr id="52" name="Carré corné 51">
            <a:extLst>
              <a:ext uri="{FF2B5EF4-FFF2-40B4-BE49-F238E27FC236}">
                <a16:creationId xmlns:a16="http://schemas.microsoft.com/office/drawing/2014/main" id="{14AF1AD5-4BE9-462C-B558-3D63A54D19F2}"/>
              </a:ext>
            </a:extLst>
          </p:cNvPr>
          <p:cNvSpPr/>
          <p:nvPr/>
        </p:nvSpPr>
        <p:spPr>
          <a:xfrm>
            <a:off x="6186489" y="2133600"/>
            <a:ext cx="1119187" cy="877888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Accord de confidentialité</a:t>
            </a:r>
          </a:p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Descriptifs anonymes</a:t>
            </a:r>
          </a:p>
        </p:txBody>
      </p:sp>
      <p:sp>
        <p:nvSpPr>
          <p:cNvPr id="53" name="Carré corné 52">
            <a:extLst>
              <a:ext uri="{FF2B5EF4-FFF2-40B4-BE49-F238E27FC236}">
                <a16:creationId xmlns:a16="http://schemas.microsoft.com/office/drawing/2014/main" id="{0B6DA469-1926-4A1C-A9BE-7A73F70910E4}"/>
              </a:ext>
            </a:extLst>
          </p:cNvPr>
          <p:cNvSpPr/>
          <p:nvPr/>
        </p:nvSpPr>
        <p:spPr>
          <a:xfrm>
            <a:off x="4411663" y="4891089"/>
            <a:ext cx="1104900" cy="503237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Émises par des acheteurs</a:t>
            </a:r>
          </a:p>
        </p:txBody>
      </p:sp>
      <p:sp>
        <p:nvSpPr>
          <p:cNvPr id="54" name="Carré corné 53">
            <a:extLst>
              <a:ext uri="{FF2B5EF4-FFF2-40B4-BE49-F238E27FC236}">
                <a16:creationId xmlns:a16="http://schemas.microsoft.com/office/drawing/2014/main" id="{6551606B-5904-4CC3-9907-6FDA09B42FAB}"/>
              </a:ext>
            </a:extLst>
          </p:cNvPr>
          <p:cNvSpPr/>
          <p:nvPr/>
        </p:nvSpPr>
        <p:spPr>
          <a:xfrm>
            <a:off x="5608638" y="4305301"/>
            <a:ext cx="1104900" cy="461963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Mémorandum d’information</a:t>
            </a:r>
          </a:p>
        </p:txBody>
      </p:sp>
      <p:sp>
        <p:nvSpPr>
          <p:cNvPr id="56" name="Carré corné 55">
            <a:extLst>
              <a:ext uri="{FF2B5EF4-FFF2-40B4-BE49-F238E27FC236}">
                <a16:creationId xmlns:a16="http://schemas.microsoft.com/office/drawing/2014/main" id="{FD78F718-5264-4895-96B2-B586B3E81F56}"/>
              </a:ext>
            </a:extLst>
          </p:cNvPr>
          <p:cNvSpPr/>
          <p:nvPr/>
        </p:nvSpPr>
        <p:spPr>
          <a:xfrm>
            <a:off x="6777039" y="4305300"/>
            <a:ext cx="1119187" cy="852488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Data Room (contenus)</a:t>
            </a:r>
          </a:p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Règles d’utilisation</a:t>
            </a:r>
          </a:p>
        </p:txBody>
      </p:sp>
      <p:sp>
        <p:nvSpPr>
          <p:cNvPr id="57" name="Carré corné 56">
            <a:extLst>
              <a:ext uri="{FF2B5EF4-FFF2-40B4-BE49-F238E27FC236}">
                <a16:creationId xmlns:a16="http://schemas.microsoft.com/office/drawing/2014/main" id="{2656C62D-A656-406C-8C4C-BB9617F75C5A}"/>
              </a:ext>
            </a:extLst>
          </p:cNvPr>
          <p:cNvSpPr/>
          <p:nvPr/>
        </p:nvSpPr>
        <p:spPr>
          <a:xfrm>
            <a:off x="8013701" y="4303713"/>
            <a:ext cx="962025" cy="463550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Contrat(s)</a:t>
            </a:r>
          </a:p>
        </p:txBody>
      </p:sp>
      <p:sp>
        <p:nvSpPr>
          <p:cNvPr id="79" name="Carré corné 78">
            <a:extLst>
              <a:ext uri="{FF2B5EF4-FFF2-40B4-BE49-F238E27FC236}">
                <a16:creationId xmlns:a16="http://schemas.microsoft.com/office/drawing/2014/main" id="{6848F497-0D90-4C16-8A07-45901FE94A78}"/>
              </a:ext>
            </a:extLst>
          </p:cNvPr>
          <p:cNvSpPr/>
          <p:nvPr/>
        </p:nvSpPr>
        <p:spPr>
          <a:xfrm>
            <a:off x="9266237" y="4062413"/>
            <a:ext cx="1123950" cy="1102975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Documents de </a:t>
            </a:r>
            <a:r>
              <a:rPr lang="fr-CH" sz="11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closing</a:t>
            </a:r>
            <a:endParaRPr lang="fr-CH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CH" sz="1100" dirty="0">
                <a:solidFill>
                  <a:schemeClr val="tx1"/>
                </a:solidFill>
                <a:latin typeface="Arial Narrow" panose="020B0606020202030204" pitchFamily="34" charset="0"/>
              </a:rPr>
              <a:t>Mutations au Registre du Commerce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Office PowerPoint</Application>
  <PresentationFormat>Grand écran</PresentationFormat>
  <Paragraphs>30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Thème Office</vt:lpstr>
      <vt:lpstr>Etapes classiques d’un Processus de vente d’entreprise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Schéma d’un Processus de vente</dc:title>
  <dc:creator>claude.romymanagement@outlook.com</dc:creator>
  <cp:lastModifiedBy>Claud Romy</cp:lastModifiedBy>
  <cp:revision>2</cp:revision>
  <dcterms:created xsi:type="dcterms:W3CDTF">2020-10-26T07:19:23Z</dcterms:created>
  <dcterms:modified xsi:type="dcterms:W3CDTF">2021-09-27T12:54:11Z</dcterms:modified>
</cp:coreProperties>
</file>